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0" autoAdjust="0"/>
    <p:restoredTop sz="94660"/>
  </p:normalViewPr>
  <p:slideViewPr>
    <p:cSldViewPr snapToGrid="0">
      <p:cViewPr varScale="1">
        <p:scale>
          <a:sx n="73" d="100"/>
          <a:sy n="73" d="100"/>
        </p:scale>
        <p:origin x="341"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71FFEF-0348-489E-BB77-958C9EAF63CE}" type="datetimeFigureOut">
              <a:rPr kumimoji="1" lang="ja-JP" altLang="en-US" smtClean="0"/>
              <a:t>2026/7/30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325B74-BAFF-4300-B9CC-23C73F3D15BE}" type="slidenum">
              <a:rPr kumimoji="1" lang="ja-JP" altLang="en-US" smtClean="0"/>
              <a:t>‹#›</a:t>
            </a:fld>
            <a:endParaRPr kumimoji="1" lang="ja-JP" altLang="en-US"/>
          </a:p>
        </p:txBody>
      </p:sp>
    </p:spTree>
    <p:extLst>
      <p:ext uri="{BB962C8B-B14F-4D97-AF65-F5344CB8AC3E}">
        <p14:creationId xmlns:p14="http://schemas.microsoft.com/office/powerpoint/2010/main" val="31952957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9325B74-BAFF-4300-B9CC-23C73F3D15BE}" type="slidenum">
              <a:rPr kumimoji="1" lang="ja-JP" altLang="en-US" smtClean="0"/>
              <a:t>1</a:t>
            </a:fld>
            <a:endParaRPr kumimoji="1" lang="ja-JP" altLang="en-US"/>
          </a:p>
        </p:txBody>
      </p:sp>
    </p:spTree>
    <p:extLst>
      <p:ext uri="{BB962C8B-B14F-4D97-AF65-F5344CB8AC3E}">
        <p14:creationId xmlns:p14="http://schemas.microsoft.com/office/powerpoint/2010/main" val="3654569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1402FA-A6E7-2D62-8C47-74FF8CDE2F2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154EC6AD-2BE1-95BF-73EA-8F816F9B2E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18A05E7-1B1C-D4CC-1348-B16B61CD7D43}"/>
              </a:ext>
            </a:extLst>
          </p:cNvPr>
          <p:cNvSpPr>
            <a:spLocks noGrp="1"/>
          </p:cNvSpPr>
          <p:nvPr>
            <p:ph type="dt" sz="half" idx="10"/>
          </p:nvPr>
        </p:nvSpPr>
        <p:spPr/>
        <p:txBody>
          <a:bodyPr/>
          <a:lstStyle/>
          <a:p>
            <a:fld id="{91882D87-0D72-4D4B-A6B3-850AB3D93880}" type="datetimeFigureOut">
              <a:rPr kumimoji="1" lang="ja-JP" altLang="en-US" smtClean="0"/>
              <a:t>2026/7/30</a:t>
            </a:fld>
            <a:endParaRPr kumimoji="1" lang="ja-JP" altLang="en-US"/>
          </a:p>
        </p:txBody>
      </p:sp>
      <p:sp>
        <p:nvSpPr>
          <p:cNvPr id="5" name="フッター プレースホルダー 4">
            <a:extLst>
              <a:ext uri="{FF2B5EF4-FFF2-40B4-BE49-F238E27FC236}">
                <a16:creationId xmlns:a16="http://schemas.microsoft.com/office/drawing/2014/main" id="{42AF9241-CE58-2F54-C2A7-A79FB4C8ED6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26F2B6F-612F-B291-17B6-5DC052B24FFE}"/>
              </a:ext>
            </a:extLst>
          </p:cNvPr>
          <p:cNvSpPr>
            <a:spLocks noGrp="1"/>
          </p:cNvSpPr>
          <p:nvPr>
            <p:ph type="sldNum" sz="quarter" idx="12"/>
          </p:nvPr>
        </p:nvSpPr>
        <p:spPr/>
        <p:txBody>
          <a:bodyPr/>
          <a:lstStyle/>
          <a:p>
            <a:fld id="{876DAE91-0817-4032-BB80-C0AF6932B07A}" type="slidenum">
              <a:rPr kumimoji="1" lang="ja-JP" altLang="en-US" smtClean="0"/>
              <a:t>‹#›</a:t>
            </a:fld>
            <a:endParaRPr kumimoji="1" lang="ja-JP" altLang="en-US"/>
          </a:p>
        </p:txBody>
      </p:sp>
    </p:spTree>
    <p:extLst>
      <p:ext uri="{BB962C8B-B14F-4D97-AF65-F5344CB8AC3E}">
        <p14:creationId xmlns:p14="http://schemas.microsoft.com/office/powerpoint/2010/main" val="1874415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F5AF1D-4389-27BD-7A8F-92B68C6714B0}"/>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FA95B9A-EED2-187B-5F0C-0544E3CDDA4E}"/>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986BFE9-0971-3B73-084B-39D715B00C30}"/>
              </a:ext>
            </a:extLst>
          </p:cNvPr>
          <p:cNvSpPr>
            <a:spLocks noGrp="1"/>
          </p:cNvSpPr>
          <p:nvPr>
            <p:ph type="dt" sz="half" idx="10"/>
          </p:nvPr>
        </p:nvSpPr>
        <p:spPr/>
        <p:txBody>
          <a:bodyPr/>
          <a:lstStyle/>
          <a:p>
            <a:fld id="{91882D87-0D72-4D4B-A6B3-850AB3D93880}" type="datetimeFigureOut">
              <a:rPr kumimoji="1" lang="ja-JP" altLang="en-US" smtClean="0"/>
              <a:t>2026/7/30</a:t>
            </a:fld>
            <a:endParaRPr kumimoji="1" lang="ja-JP" altLang="en-US"/>
          </a:p>
        </p:txBody>
      </p:sp>
      <p:sp>
        <p:nvSpPr>
          <p:cNvPr id="5" name="フッター プレースホルダー 4">
            <a:extLst>
              <a:ext uri="{FF2B5EF4-FFF2-40B4-BE49-F238E27FC236}">
                <a16:creationId xmlns:a16="http://schemas.microsoft.com/office/drawing/2014/main" id="{198851BD-FE56-C611-B81F-C5D51B559D5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79D932B-3448-9E21-0924-61F85EEDAF08}"/>
              </a:ext>
            </a:extLst>
          </p:cNvPr>
          <p:cNvSpPr>
            <a:spLocks noGrp="1"/>
          </p:cNvSpPr>
          <p:nvPr>
            <p:ph type="sldNum" sz="quarter" idx="12"/>
          </p:nvPr>
        </p:nvSpPr>
        <p:spPr/>
        <p:txBody>
          <a:bodyPr/>
          <a:lstStyle/>
          <a:p>
            <a:fld id="{876DAE91-0817-4032-BB80-C0AF6932B07A}" type="slidenum">
              <a:rPr kumimoji="1" lang="ja-JP" altLang="en-US" smtClean="0"/>
              <a:t>‹#›</a:t>
            </a:fld>
            <a:endParaRPr kumimoji="1" lang="ja-JP" altLang="en-US"/>
          </a:p>
        </p:txBody>
      </p:sp>
    </p:spTree>
    <p:extLst>
      <p:ext uri="{BB962C8B-B14F-4D97-AF65-F5344CB8AC3E}">
        <p14:creationId xmlns:p14="http://schemas.microsoft.com/office/powerpoint/2010/main" val="1850728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48C8484-933F-6323-DD35-3BA9240F559F}"/>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350CF50-09F0-FA78-5B56-1F77E858689D}"/>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AE81F34-1B97-17D4-CB9B-8327D10814C2}"/>
              </a:ext>
            </a:extLst>
          </p:cNvPr>
          <p:cNvSpPr>
            <a:spLocks noGrp="1"/>
          </p:cNvSpPr>
          <p:nvPr>
            <p:ph type="dt" sz="half" idx="10"/>
          </p:nvPr>
        </p:nvSpPr>
        <p:spPr/>
        <p:txBody>
          <a:bodyPr/>
          <a:lstStyle/>
          <a:p>
            <a:fld id="{91882D87-0D72-4D4B-A6B3-850AB3D93880}" type="datetimeFigureOut">
              <a:rPr kumimoji="1" lang="ja-JP" altLang="en-US" smtClean="0"/>
              <a:t>2026/7/30</a:t>
            </a:fld>
            <a:endParaRPr kumimoji="1" lang="ja-JP" altLang="en-US"/>
          </a:p>
        </p:txBody>
      </p:sp>
      <p:sp>
        <p:nvSpPr>
          <p:cNvPr id="5" name="フッター プレースホルダー 4">
            <a:extLst>
              <a:ext uri="{FF2B5EF4-FFF2-40B4-BE49-F238E27FC236}">
                <a16:creationId xmlns:a16="http://schemas.microsoft.com/office/drawing/2014/main" id="{8598F382-44DF-09FE-A941-CA96E35E993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A4C1F56-7548-8ED5-606F-A3F752D05D64}"/>
              </a:ext>
            </a:extLst>
          </p:cNvPr>
          <p:cNvSpPr>
            <a:spLocks noGrp="1"/>
          </p:cNvSpPr>
          <p:nvPr>
            <p:ph type="sldNum" sz="quarter" idx="12"/>
          </p:nvPr>
        </p:nvSpPr>
        <p:spPr/>
        <p:txBody>
          <a:bodyPr/>
          <a:lstStyle/>
          <a:p>
            <a:fld id="{876DAE91-0817-4032-BB80-C0AF6932B07A}" type="slidenum">
              <a:rPr kumimoji="1" lang="ja-JP" altLang="en-US" smtClean="0"/>
              <a:t>‹#›</a:t>
            </a:fld>
            <a:endParaRPr kumimoji="1" lang="ja-JP" altLang="en-US"/>
          </a:p>
        </p:txBody>
      </p:sp>
    </p:spTree>
    <p:extLst>
      <p:ext uri="{BB962C8B-B14F-4D97-AF65-F5344CB8AC3E}">
        <p14:creationId xmlns:p14="http://schemas.microsoft.com/office/powerpoint/2010/main" val="739195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D307F2-A973-C690-F5D5-E9F4525C36A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BB28A58-88F7-BFDD-3C2A-2758646E55F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AFFF3EC-B7E0-117F-BB01-B0B1CAED41D8}"/>
              </a:ext>
            </a:extLst>
          </p:cNvPr>
          <p:cNvSpPr>
            <a:spLocks noGrp="1"/>
          </p:cNvSpPr>
          <p:nvPr>
            <p:ph type="dt" sz="half" idx="10"/>
          </p:nvPr>
        </p:nvSpPr>
        <p:spPr/>
        <p:txBody>
          <a:bodyPr/>
          <a:lstStyle/>
          <a:p>
            <a:fld id="{91882D87-0D72-4D4B-A6B3-850AB3D93880}" type="datetimeFigureOut">
              <a:rPr kumimoji="1" lang="ja-JP" altLang="en-US" smtClean="0"/>
              <a:t>2026/7/30</a:t>
            </a:fld>
            <a:endParaRPr kumimoji="1" lang="ja-JP" altLang="en-US"/>
          </a:p>
        </p:txBody>
      </p:sp>
      <p:sp>
        <p:nvSpPr>
          <p:cNvPr id="5" name="フッター プレースホルダー 4">
            <a:extLst>
              <a:ext uri="{FF2B5EF4-FFF2-40B4-BE49-F238E27FC236}">
                <a16:creationId xmlns:a16="http://schemas.microsoft.com/office/drawing/2014/main" id="{4840BEAE-6B8F-8CEE-9D07-0CD7D266A0D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F551028-4689-4FDD-8210-F30DF50B1E90}"/>
              </a:ext>
            </a:extLst>
          </p:cNvPr>
          <p:cNvSpPr>
            <a:spLocks noGrp="1"/>
          </p:cNvSpPr>
          <p:nvPr>
            <p:ph type="sldNum" sz="quarter" idx="12"/>
          </p:nvPr>
        </p:nvSpPr>
        <p:spPr/>
        <p:txBody>
          <a:bodyPr/>
          <a:lstStyle/>
          <a:p>
            <a:fld id="{876DAE91-0817-4032-BB80-C0AF6932B07A}" type="slidenum">
              <a:rPr kumimoji="1" lang="ja-JP" altLang="en-US" smtClean="0"/>
              <a:t>‹#›</a:t>
            </a:fld>
            <a:endParaRPr kumimoji="1" lang="ja-JP" altLang="en-US"/>
          </a:p>
        </p:txBody>
      </p:sp>
    </p:spTree>
    <p:extLst>
      <p:ext uri="{BB962C8B-B14F-4D97-AF65-F5344CB8AC3E}">
        <p14:creationId xmlns:p14="http://schemas.microsoft.com/office/powerpoint/2010/main" val="231965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CB020D-03AC-F24B-B2E5-F06B8EDA976B}"/>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3DF8E4F-9F07-3D94-B4FD-CCB8D53766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A59514C7-363A-9094-8E21-CAA9B41C89BE}"/>
              </a:ext>
            </a:extLst>
          </p:cNvPr>
          <p:cNvSpPr>
            <a:spLocks noGrp="1"/>
          </p:cNvSpPr>
          <p:nvPr>
            <p:ph type="dt" sz="half" idx="10"/>
          </p:nvPr>
        </p:nvSpPr>
        <p:spPr/>
        <p:txBody>
          <a:bodyPr/>
          <a:lstStyle/>
          <a:p>
            <a:fld id="{91882D87-0D72-4D4B-A6B3-850AB3D93880}" type="datetimeFigureOut">
              <a:rPr kumimoji="1" lang="ja-JP" altLang="en-US" smtClean="0"/>
              <a:t>2026/7/30</a:t>
            </a:fld>
            <a:endParaRPr kumimoji="1" lang="ja-JP" altLang="en-US"/>
          </a:p>
        </p:txBody>
      </p:sp>
      <p:sp>
        <p:nvSpPr>
          <p:cNvPr id="5" name="フッター プレースホルダー 4">
            <a:extLst>
              <a:ext uri="{FF2B5EF4-FFF2-40B4-BE49-F238E27FC236}">
                <a16:creationId xmlns:a16="http://schemas.microsoft.com/office/drawing/2014/main" id="{B18A5D2A-8EDF-5758-BCE3-876A89C21C5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526B7EB-95FD-9B17-DCD2-B69582CE2360}"/>
              </a:ext>
            </a:extLst>
          </p:cNvPr>
          <p:cNvSpPr>
            <a:spLocks noGrp="1"/>
          </p:cNvSpPr>
          <p:nvPr>
            <p:ph type="sldNum" sz="quarter" idx="12"/>
          </p:nvPr>
        </p:nvSpPr>
        <p:spPr/>
        <p:txBody>
          <a:bodyPr/>
          <a:lstStyle/>
          <a:p>
            <a:fld id="{876DAE91-0817-4032-BB80-C0AF6932B07A}" type="slidenum">
              <a:rPr kumimoji="1" lang="ja-JP" altLang="en-US" smtClean="0"/>
              <a:t>‹#›</a:t>
            </a:fld>
            <a:endParaRPr kumimoji="1" lang="ja-JP" altLang="en-US"/>
          </a:p>
        </p:txBody>
      </p:sp>
    </p:spTree>
    <p:extLst>
      <p:ext uri="{BB962C8B-B14F-4D97-AF65-F5344CB8AC3E}">
        <p14:creationId xmlns:p14="http://schemas.microsoft.com/office/powerpoint/2010/main" val="880913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B7B8C1-251B-3308-6E48-B9C6984CFF5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420A3CD-9FF1-C3C7-8E95-1711CE336AF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9DA76D7-96A0-27C9-5AD2-32A1D503F506}"/>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83ABBEC-5595-4F74-BC7D-84C412F8D1A9}"/>
              </a:ext>
            </a:extLst>
          </p:cNvPr>
          <p:cNvSpPr>
            <a:spLocks noGrp="1"/>
          </p:cNvSpPr>
          <p:nvPr>
            <p:ph type="dt" sz="half" idx="10"/>
          </p:nvPr>
        </p:nvSpPr>
        <p:spPr/>
        <p:txBody>
          <a:bodyPr/>
          <a:lstStyle/>
          <a:p>
            <a:fld id="{91882D87-0D72-4D4B-A6B3-850AB3D93880}" type="datetimeFigureOut">
              <a:rPr kumimoji="1" lang="ja-JP" altLang="en-US" smtClean="0"/>
              <a:t>2026/7/30</a:t>
            </a:fld>
            <a:endParaRPr kumimoji="1" lang="ja-JP" altLang="en-US"/>
          </a:p>
        </p:txBody>
      </p:sp>
      <p:sp>
        <p:nvSpPr>
          <p:cNvPr id="6" name="フッター プレースホルダー 5">
            <a:extLst>
              <a:ext uri="{FF2B5EF4-FFF2-40B4-BE49-F238E27FC236}">
                <a16:creationId xmlns:a16="http://schemas.microsoft.com/office/drawing/2014/main" id="{14251E44-CD57-32F9-8E79-189F073ED66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4767476-63AC-E40C-F87F-D049DC3BCFA7}"/>
              </a:ext>
            </a:extLst>
          </p:cNvPr>
          <p:cNvSpPr>
            <a:spLocks noGrp="1"/>
          </p:cNvSpPr>
          <p:nvPr>
            <p:ph type="sldNum" sz="quarter" idx="12"/>
          </p:nvPr>
        </p:nvSpPr>
        <p:spPr/>
        <p:txBody>
          <a:bodyPr/>
          <a:lstStyle/>
          <a:p>
            <a:fld id="{876DAE91-0817-4032-BB80-C0AF6932B07A}" type="slidenum">
              <a:rPr kumimoji="1" lang="ja-JP" altLang="en-US" smtClean="0"/>
              <a:t>‹#›</a:t>
            </a:fld>
            <a:endParaRPr kumimoji="1" lang="ja-JP" altLang="en-US"/>
          </a:p>
        </p:txBody>
      </p:sp>
    </p:spTree>
    <p:extLst>
      <p:ext uri="{BB962C8B-B14F-4D97-AF65-F5344CB8AC3E}">
        <p14:creationId xmlns:p14="http://schemas.microsoft.com/office/powerpoint/2010/main" val="3864053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4EA5D8-70CC-06E4-0986-051F0D3B5B73}"/>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D02D242-3A07-759F-D44B-42BD19E75F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262AFBA5-A955-3662-3040-6A2596B83253}"/>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85C65FB4-7402-C6DE-B018-7E5B3ADE2D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2A3216D-0BB8-2E53-C16D-C53466B2C1EB}"/>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12FDA94-1A3D-2431-F096-C4EE54DB3BA5}"/>
              </a:ext>
            </a:extLst>
          </p:cNvPr>
          <p:cNvSpPr>
            <a:spLocks noGrp="1"/>
          </p:cNvSpPr>
          <p:nvPr>
            <p:ph type="dt" sz="half" idx="10"/>
          </p:nvPr>
        </p:nvSpPr>
        <p:spPr/>
        <p:txBody>
          <a:bodyPr/>
          <a:lstStyle/>
          <a:p>
            <a:fld id="{91882D87-0D72-4D4B-A6B3-850AB3D93880}" type="datetimeFigureOut">
              <a:rPr kumimoji="1" lang="ja-JP" altLang="en-US" smtClean="0"/>
              <a:t>2026/7/30</a:t>
            </a:fld>
            <a:endParaRPr kumimoji="1" lang="ja-JP" altLang="en-US"/>
          </a:p>
        </p:txBody>
      </p:sp>
      <p:sp>
        <p:nvSpPr>
          <p:cNvPr id="8" name="フッター プレースホルダー 7">
            <a:extLst>
              <a:ext uri="{FF2B5EF4-FFF2-40B4-BE49-F238E27FC236}">
                <a16:creationId xmlns:a16="http://schemas.microsoft.com/office/drawing/2014/main" id="{13250EBC-8BD6-8B85-3810-AEE2FABB331A}"/>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6AA547A-C906-FB59-F95C-06E374A0175C}"/>
              </a:ext>
            </a:extLst>
          </p:cNvPr>
          <p:cNvSpPr>
            <a:spLocks noGrp="1"/>
          </p:cNvSpPr>
          <p:nvPr>
            <p:ph type="sldNum" sz="quarter" idx="12"/>
          </p:nvPr>
        </p:nvSpPr>
        <p:spPr/>
        <p:txBody>
          <a:bodyPr/>
          <a:lstStyle/>
          <a:p>
            <a:fld id="{876DAE91-0817-4032-BB80-C0AF6932B07A}" type="slidenum">
              <a:rPr kumimoji="1" lang="ja-JP" altLang="en-US" smtClean="0"/>
              <a:t>‹#›</a:t>
            </a:fld>
            <a:endParaRPr kumimoji="1" lang="ja-JP" altLang="en-US"/>
          </a:p>
        </p:txBody>
      </p:sp>
    </p:spTree>
    <p:extLst>
      <p:ext uri="{BB962C8B-B14F-4D97-AF65-F5344CB8AC3E}">
        <p14:creationId xmlns:p14="http://schemas.microsoft.com/office/powerpoint/2010/main" val="2652299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69AEE5-4714-96E0-BF49-C958E2CA7D2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C0ABC2FC-73AE-61E0-DA99-E106E92B54D2}"/>
              </a:ext>
            </a:extLst>
          </p:cNvPr>
          <p:cNvSpPr>
            <a:spLocks noGrp="1"/>
          </p:cNvSpPr>
          <p:nvPr>
            <p:ph type="dt" sz="half" idx="10"/>
          </p:nvPr>
        </p:nvSpPr>
        <p:spPr/>
        <p:txBody>
          <a:bodyPr/>
          <a:lstStyle/>
          <a:p>
            <a:fld id="{91882D87-0D72-4D4B-A6B3-850AB3D93880}" type="datetimeFigureOut">
              <a:rPr kumimoji="1" lang="ja-JP" altLang="en-US" smtClean="0"/>
              <a:t>2026/7/30</a:t>
            </a:fld>
            <a:endParaRPr kumimoji="1" lang="ja-JP" altLang="en-US"/>
          </a:p>
        </p:txBody>
      </p:sp>
      <p:sp>
        <p:nvSpPr>
          <p:cNvPr id="4" name="フッター プレースホルダー 3">
            <a:extLst>
              <a:ext uri="{FF2B5EF4-FFF2-40B4-BE49-F238E27FC236}">
                <a16:creationId xmlns:a16="http://schemas.microsoft.com/office/drawing/2014/main" id="{7208DD16-2743-24D6-4F82-1520A60F23C8}"/>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BC14ABC-E64F-4DA0-F63D-050296D476BC}"/>
              </a:ext>
            </a:extLst>
          </p:cNvPr>
          <p:cNvSpPr>
            <a:spLocks noGrp="1"/>
          </p:cNvSpPr>
          <p:nvPr>
            <p:ph type="sldNum" sz="quarter" idx="12"/>
          </p:nvPr>
        </p:nvSpPr>
        <p:spPr/>
        <p:txBody>
          <a:bodyPr/>
          <a:lstStyle/>
          <a:p>
            <a:fld id="{876DAE91-0817-4032-BB80-C0AF6932B07A}" type="slidenum">
              <a:rPr kumimoji="1" lang="ja-JP" altLang="en-US" smtClean="0"/>
              <a:t>‹#›</a:t>
            </a:fld>
            <a:endParaRPr kumimoji="1" lang="ja-JP" altLang="en-US"/>
          </a:p>
        </p:txBody>
      </p:sp>
    </p:spTree>
    <p:extLst>
      <p:ext uri="{BB962C8B-B14F-4D97-AF65-F5344CB8AC3E}">
        <p14:creationId xmlns:p14="http://schemas.microsoft.com/office/powerpoint/2010/main" val="2459513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B3C657C-3C96-707D-648B-8A1AD8FAA535}"/>
              </a:ext>
            </a:extLst>
          </p:cNvPr>
          <p:cNvSpPr>
            <a:spLocks noGrp="1"/>
          </p:cNvSpPr>
          <p:nvPr>
            <p:ph type="dt" sz="half" idx="10"/>
          </p:nvPr>
        </p:nvSpPr>
        <p:spPr/>
        <p:txBody>
          <a:bodyPr/>
          <a:lstStyle/>
          <a:p>
            <a:fld id="{91882D87-0D72-4D4B-A6B3-850AB3D93880}" type="datetimeFigureOut">
              <a:rPr kumimoji="1" lang="ja-JP" altLang="en-US" smtClean="0"/>
              <a:t>2026/7/30</a:t>
            </a:fld>
            <a:endParaRPr kumimoji="1" lang="ja-JP" altLang="en-US"/>
          </a:p>
        </p:txBody>
      </p:sp>
      <p:sp>
        <p:nvSpPr>
          <p:cNvPr id="3" name="フッター プレースホルダー 2">
            <a:extLst>
              <a:ext uri="{FF2B5EF4-FFF2-40B4-BE49-F238E27FC236}">
                <a16:creationId xmlns:a16="http://schemas.microsoft.com/office/drawing/2014/main" id="{6793F087-CC37-8AB9-A8E3-5F7895E5419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B76F96D-0B12-654A-638A-DF179C988E3F}"/>
              </a:ext>
            </a:extLst>
          </p:cNvPr>
          <p:cNvSpPr>
            <a:spLocks noGrp="1"/>
          </p:cNvSpPr>
          <p:nvPr>
            <p:ph type="sldNum" sz="quarter" idx="12"/>
          </p:nvPr>
        </p:nvSpPr>
        <p:spPr/>
        <p:txBody>
          <a:bodyPr/>
          <a:lstStyle/>
          <a:p>
            <a:fld id="{876DAE91-0817-4032-BB80-C0AF6932B07A}" type="slidenum">
              <a:rPr kumimoji="1" lang="ja-JP" altLang="en-US" smtClean="0"/>
              <a:t>‹#›</a:t>
            </a:fld>
            <a:endParaRPr kumimoji="1" lang="ja-JP" altLang="en-US"/>
          </a:p>
        </p:txBody>
      </p:sp>
    </p:spTree>
    <p:extLst>
      <p:ext uri="{BB962C8B-B14F-4D97-AF65-F5344CB8AC3E}">
        <p14:creationId xmlns:p14="http://schemas.microsoft.com/office/powerpoint/2010/main" val="1737322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07DC74-42E4-8ED1-1993-D456712DC3F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417DC79-9FCF-D5A2-891E-D11A47DF8B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EE3759B-1CA5-D5A9-D4FA-876A7D0712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A88B359-C6A3-D0D8-5A06-21EB31BBF122}"/>
              </a:ext>
            </a:extLst>
          </p:cNvPr>
          <p:cNvSpPr>
            <a:spLocks noGrp="1"/>
          </p:cNvSpPr>
          <p:nvPr>
            <p:ph type="dt" sz="half" idx="10"/>
          </p:nvPr>
        </p:nvSpPr>
        <p:spPr/>
        <p:txBody>
          <a:bodyPr/>
          <a:lstStyle/>
          <a:p>
            <a:fld id="{91882D87-0D72-4D4B-A6B3-850AB3D93880}" type="datetimeFigureOut">
              <a:rPr kumimoji="1" lang="ja-JP" altLang="en-US" smtClean="0"/>
              <a:t>2026/7/30</a:t>
            </a:fld>
            <a:endParaRPr kumimoji="1" lang="ja-JP" altLang="en-US"/>
          </a:p>
        </p:txBody>
      </p:sp>
      <p:sp>
        <p:nvSpPr>
          <p:cNvPr id="6" name="フッター プレースホルダー 5">
            <a:extLst>
              <a:ext uri="{FF2B5EF4-FFF2-40B4-BE49-F238E27FC236}">
                <a16:creationId xmlns:a16="http://schemas.microsoft.com/office/drawing/2014/main" id="{74F0B36A-7B83-BFA6-04ED-8CF1EB96F84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26C56E8-C32F-E289-1244-ED0058EA4FF3}"/>
              </a:ext>
            </a:extLst>
          </p:cNvPr>
          <p:cNvSpPr>
            <a:spLocks noGrp="1"/>
          </p:cNvSpPr>
          <p:nvPr>
            <p:ph type="sldNum" sz="quarter" idx="12"/>
          </p:nvPr>
        </p:nvSpPr>
        <p:spPr/>
        <p:txBody>
          <a:bodyPr/>
          <a:lstStyle/>
          <a:p>
            <a:fld id="{876DAE91-0817-4032-BB80-C0AF6932B07A}" type="slidenum">
              <a:rPr kumimoji="1" lang="ja-JP" altLang="en-US" smtClean="0"/>
              <a:t>‹#›</a:t>
            </a:fld>
            <a:endParaRPr kumimoji="1" lang="ja-JP" altLang="en-US"/>
          </a:p>
        </p:txBody>
      </p:sp>
    </p:spTree>
    <p:extLst>
      <p:ext uri="{BB962C8B-B14F-4D97-AF65-F5344CB8AC3E}">
        <p14:creationId xmlns:p14="http://schemas.microsoft.com/office/powerpoint/2010/main" val="2197994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717E7D-0538-92E4-1AFC-BA0DAD64F66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2540CBB-6104-93BB-234E-CDAEB2404C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D613697-AF51-D867-25EF-407CB3235C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AC02FDD-1979-F4ED-E9B5-9FD1123C55E5}"/>
              </a:ext>
            </a:extLst>
          </p:cNvPr>
          <p:cNvSpPr>
            <a:spLocks noGrp="1"/>
          </p:cNvSpPr>
          <p:nvPr>
            <p:ph type="dt" sz="half" idx="10"/>
          </p:nvPr>
        </p:nvSpPr>
        <p:spPr/>
        <p:txBody>
          <a:bodyPr/>
          <a:lstStyle/>
          <a:p>
            <a:fld id="{91882D87-0D72-4D4B-A6B3-850AB3D93880}" type="datetimeFigureOut">
              <a:rPr kumimoji="1" lang="ja-JP" altLang="en-US" smtClean="0"/>
              <a:t>2026/7/30</a:t>
            </a:fld>
            <a:endParaRPr kumimoji="1" lang="ja-JP" altLang="en-US"/>
          </a:p>
        </p:txBody>
      </p:sp>
      <p:sp>
        <p:nvSpPr>
          <p:cNvPr id="6" name="フッター プレースホルダー 5">
            <a:extLst>
              <a:ext uri="{FF2B5EF4-FFF2-40B4-BE49-F238E27FC236}">
                <a16:creationId xmlns:a16="http://schemas.microsoft.com/office/drawing/2014/main" id="{E33325B1-8627-AACC-42D3-FE9E94E33AD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FC5F85F-7682-9E7E-2110-5A3414111F28}"/>
              </a:ext>
            </a:extLst>
          </p:cNvPr>
          <p:cNvSpPr>
            <a:spLocks noGrp="1"/>
          </p:cNvSpPr>
          <p:nvPr>
            <p:ph type="sldNum" sz="quarter" idx="12"/>
          </p:nvPr>
        </p:nvSpPr>
        <p:spPr/>
        <p:txBody>
          <a:bodyPr/>
          <a:lstStyle/>
          <a:p>
            <a:fld id="{876DAE91-0817-4032-BB80-C0AF6932B07A}" type="slidenum">
              <a:rPr kumimoji="1" lang="ja-JP" altLang="en-US" smtClean="0"/>
              <a:t>‹#›</a:t>
            </a:fld>
            <a:endParaRPr kumimoji="1" lang="ja-JP" altLang="en-US"/>
          </a:p>
        </p:txBody>
      </p:sp>
    </p:spTree>
    <p:extLst>
      <p:ext uri="{BB962C8B-B14F-4D97-AF65-F5344CB8AC3E}">
        <p14:creationId xmlns:p14="http://schemas.microsoft.com/office/powerpoint/2010/main" val="200966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7A334A4-953F-1204-71DA-3EF91DBD98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501B496-7DE3-4D9B-567F-6A485BA89D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1AA902C-B8AE-432A-0ED8-05BF5B9C4A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1882D87-0D72-4D4B-A6B3-850AB3D93880}" type="datetimeFigureOut">
              <a:rPr kumimoji="1" lang="ja-JP" altLang="en-US" smtClean="0"/>
              <a:t>2026/7/30</a:t>
            </a:fld>
            <a:endParaRPr kumimoji="1" lang="ja-JP" altLang="en-US"/>
          </a:p>
        </p:txBody>
      </p:sp>
      <p:sp>
        <p:nvSpPr>
          <p:cNvPr id="5" name="フッター プレースホルダー 4">
            <a:extLst>
              <a:ext uri="{FF2B5EF4-FFF2-40B4-BE49-F238E27FC236}">
                <a16:creationId xmlns:a16="http://schemas.microsoft.com/office/drawing/2014/main" id="{60B21148-0E32-9387-8DC5-1E77B93ACA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46D8C315-D9D0-5A5C-5E56-0579B4402C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6DAE91-0817-4032-BB80-C0AF6932B07A}" type="slidenum">
              <a:rPr kumimoji="1" lang="ja-JP" altLang="en-US" smtClean="0"/>
              <a:t>‹#›</a:t>
            </a:fld>
            <a:endParaRPr kumimoji="1" lang="ja-JP" altLang="en-US"/>
          </a:p>
        </p:txBody>
      </p:sp>
    </p:spTree>
    <p:extLst>
      <p:ext uri="{BB962C8B-B14F-4D97-AF65-F5344CB8AC3E}">
        <p14:creationId xmlns:p14="http://schemas.microsoft.com/office/powerpoint/2010/main" val="757975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A7CCEDD-9D98-FBB1-E200-1B5D115D05FD}"/>
              </a:ext>
            </a:extLst>
          </p:cNvPr>
          <p:cNvPicPr>
            <a:picLocks noChangeAspect="1"/>
          </p:cNvPicPr>
          <p:nvPr/>
        </p:nvPicPr>
        <p:blipFill>
          <a:blip r:embed="rId3"/>
          <a:stretch>
            <a:fillRect/>
          </a:stretch>
        </p:blipFill>
        <p:spPr>
          <a:xfrm>
            <a:off x="5086217" y="303767"/>
            <a:ext cx="6754168" cy="2943636"/>
          </a:xfrm>
          <a:prstGeom prst="rect">
            <a:avLst/>
          </a:prstGeom>
        </p:spPr>
      </p:pic>
      <p:pic>
        <p:nvPicPr>
          <p:cNvPr id="7" name="図 6">
            <a:extLst>
              <a:ext uri="{FF2B5EF4-FFF2-40B4-BE49-F238E27FC236}">
                <a16:creationId xmlns:a16="http://schemas.microsoft.com/office/drawing/2014/main" id="{8674A840-81BA-80FF-3DA7-AD7F389CB24D}"/>
              </a:ext>
            </a:extLst>
          </p:cNvPr>
          <p:cNvPicPr>
            <a:picLocks noChangeAspect="1"/>
          </p:cNvPicPr>
          <p:nvPr/>
        </p:nvPicPr>
        <p:blipFill>
          <a:blip r:embed="rId4"/>
          <a:stretch>
            <a:fillRect/>
          </a:stretch>
        </p:blipFill>
        <p:spPr>
          <a:xfrm>
            <a:off x="5100506" y="3483361"/>
            <a:ext cx="6725589" cy="2905530"/>
          </a:xfrm>
          <a:prstGeom prst="rect">
            <a:avLst/>
          </a:prstGeom>
        </p:spPr>
      </p:pic>
      <p:sp>
        <p:nvSpPr>
          <p:cNvPr id="8" name="テキスト ボックス 7">
            <a:extLst>
              <a:ext uri="{FF2B5EF4-FFF2-40B4-BE49-F238E27FC236}">
                <a16:creationId xmlns:a16="http://schemas.microsoft.com/office/drawing/2014/main" id="{D76B6A4E-1E1D-4720-C24C-999DC16EE9B7}"/>
              </a:ext>
            </a:extLst>
          </p:cNvPr>
          <p:cNvSpPr txBox="1"/>
          <p:nvPr/>
        </p:nvSpPr>
        <p:spPr>
          <a:xfrm>
            <a:off x="1145628" y="262936"/>
            <a:ext cx="3376498" cy="461665"/>
          </a:xfrm>
          <a:prstGeom prst="rect">
            <a:avLst/>
          </a:prstGeom>
          <a:noFill/>
        </p:spPr>
        <p:txBody>
          <a:bodyPr wrap="square" rtlCol="0">
            <a:spAutoFit/>
          </a:bodyPr>
          <a:lstStyle/>
          <a:p>
            <a:r>
              <a:rPr kumimoji="1" lang="ja-JP" altLang="en-US" sz="2400" b="1" dirty="0"/>
              <a:t>煎餅の破断現象の一例</a:t>
            </a:r>
          </a:p>
        </p:txBody>
      </p:sp>
      <p:sp>
        <p:nvSpPr>
          <p:cNvPr id="10" name="テキスト ボックス 9">
            <a:extLst>
              <a:ext uri="{FF2B5EF4-FFF2-40B4-BE49-F238E27FC236}">
                <a16:creationId xmlns:a16="http://schemas.microsoft.com/office/drawing/2014/main" id="{CC90CE80-296E-BF06-DA39-F83B533F4E64}"/>
              </a:ext>
            </a:extLst>
          </p:cNvPr>
          <p:cNvSpPr txBox="1"/>
          <p:nvPr/>
        </p:nvSpPr>
        <p:spPr>
          <a:xfrm>
            <a:off x="2422685" y="2209230"/>
            <a:ext cx="1199415" cy="461665"/>
          </a:xfrm>
          <a:prstGeom prst="rect">
            <a:avLst/>
          </a:prstGeom>
          <a:noFill/>
        </p:spPr>
        <p:txBody>
          <a:bodyPr wrap="square" rtlCol="0">
            <a:spAutoFit/>
          </a:bodyPr>
          <a:lstStyle/>
          <a:p>
            <a:r>
              <a:rPr kumimoji="1" lang="ja-JP" altLang="en-US" sz="2400" b="1" dirty="0"/>
              <a:t>実測値</a:t>
            </a:r>
          </a:p>
        </p:txBody>
      </p:sp>
      <p:sp>
        <p:nvSpPr>
          <p:cNvPr id="11" name="矢印: 右 10">
            <a:extLst>
              <a:ext uri="{FF2B5EF4-FFF2-40B4-BE49-F238E27FC236}">
                <a16:creationId xmlns:a16="http://schemas.microsoft.com/office/drawing/2014/main" id="{91BA5CBE-CDD1-F17B-ED77-8881273B02E5}"/>
              </a:ext>
            </a:extLst>
          </p:cNvPr>
          <p:cNvSpPr/>
          <p:nvPr/>
        </p:nvSpPr>
        <p:spPr>
          <a:xfrm>
            <a:off x="3989963" y="2441918"/>
            <a:ext cx="912218" cy="1786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D6FB60B0-CE36-02CF-874C-C90534A589C2}"/>
              </a:ext>
            </a:extLst>
          </p:cNvPr>
          <p:cNvSpPr txBox="1"/>
          <p:nvPr/>
        </p:nvSpPr>
        <p:spPr>
          <a:xfrm>
            <a:off x="1397877" y="5411485"/>
            <a:ext cx="2592086" cy="461665"/>
          </a:xfrm>
          <a:prstGeom prst="rect">
            <a:avLst/>
          </a:prstGeom>
          <a:noFill/>
        </p:spPr>
        <p:txBody>
          <a:bodyPr wrap="square" rtlCol="0">
            <a:spAutoFit/>
          </a:bodyPr>
          <a:lstStyle/>
          <a:p>
            <a:r>
              <a:rPr kumimoji="1" lang="ja-JP" altLang="en-US" sz="2400" b="1" dirty="0"/>
              <a:t>実測値振幅＊</a:t>
            </a:r>
            <a:r>
              <a:rPr kumimoji="1" lang="en-US" altLang="ja-JP" sz="2400" b="1" dirty="0"/>
              <a:t>100</a:t>
            </a:r>
            <a:endParaRPr kumimoji="1" lang="ja-JP" altLang="en-US" sz="2400" b="1" dirty="0"/>
          </a:p>
        </p:txBody>
      </p:sp>
      <p:sp>
        <p:nvSpPr>
          <p:cNvPr id="15" name="矢印: 右 14">
            <a:extLst>
              <a:ext uri="{FF2B5EF4-FFF2-40B4-BE49-F238E27FC236}">
                <a16:creationId xmlns:a16="http://schemas.microsoft.com/office/drawing/2014/main" id="{2D173271-E41D-FD83-149B-A04587C18E5D}"/>
              </a:ext>
            </a:extLst>
          </p:cNvPr>
          <p:cNvSpPr/>
          <p:nvPr/>
        </p:nvSpPr>
        <p:spPr>
          <a:xfrm>
            <a:off x="3989962" y="5552981"/>
            <a:ext cx="912219" cy="1786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933E78C2-BC27-9704-60D3-69D9796E733C}"/>
              </a:ext>
            </a:extLst>
          </p:cNvPr>
          <p:cNvSpPr txBox="1"/>
          <p:nvPr/>
        </p:nvSpPr>
        <p:spPr>
          <a:xfrm>
            <a:off x="7675180" y="3771783"/>
            <a:ext cx="2049037" cy="584775"/>
          </a:xfrm>
          <a:prstGeom prst="rect">
            <a:avLst/>
          </a:prstGeom>
          <a:noFill/>
        </p:spPr>
        <p:txBody>
          <a:bodyPr wrap="square" rtlCol="0">
            <a:spAutoFit/>
          </a:bodyPr>
          <a:lstStyle/>
          <a:p>
            <a:r>
              <a:rPr kumimoji="1" lang="ja-JP" altLang="en-US" sz="1600" b="1" dirty="0"/>
              <a:t>微細破断発生ﾀｲﾐﾝｸﾞ</a:t>
            </a:r>
            <a:endParaRPr kumimoji="1" lang="en-US" altLang="ja-JP" sz="1600" b="1" dirty="0"/>
          </a:p>
          <a:p>
            <a:r>
              <a:rPr kumimoji="1" lang="ja-JP" altLang="en-US" sz="1600" b="1" dirty="0"/>
              <a:t>本破断の</a:t>
            </a:r>
            <a:r>
              <a:rPr kumimoji="1" lang="en-US" altLang="ja-JP" sz="1600" b="1" dirty="0"/>
              <a:t>1/100</a:t>
            </a:r>
            <a:r>
              <a:rPr kumimoji="1" lang="ja-JP" altLang="en-US" sz="1600" b="1" dirty="0"/>
              <a:t>振幅</a:t>
            </a:r>
          </a:p>
        </p:txBody>
      </p:sp>
      <p:cxnSp>
        <p:nvCxnSpPr>
          <p:cNvPr id="19" name="直線矢印コネクタ 18">
            <a:extLst>
              <a:ext uri="{FF2B5EF4-FFF2-40B4-BE49-F238E27FC236}">
                <a16:creationId xmlns:a16="http://schemas.microsoft.com/office/drawing/2014/main" id="{9681C80D-E378-224A-F586-D39B66433290}"/>
              </a:ext>
            </a:extLst>
          </p:cNvPr>
          <p:cNvCxnSpPr>
            <a:cxnSpLocks/>
          </p:cNvCxnSpPr>
          <p:nvPr/>
        </p:nvCxnSpPr>
        <p:spPr>
          <a:xfrm>
            <a:off x="10042635" y="1309050"/>
            <a:ext cx="0" cy="7462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2" name="テキスト ボックス 21">
            <a:extLst>
              <a:ext uri="{FF2B5EF4-FFF2-40B4-BE49-F238E27FC236}">
                <a16:creationId xmlns:a16="http://schemas.microsoft.com/office/drawing/2014/main" id="{4B9651E2-97D7-53E6-5321-C4292C730B11}"/>
              </a:ext>
            </a:extLst>
          </p:cNvPr>
          <p:cNvSpPr txBox="1"/>
          <p:nvPr/>
        </p:nvSpPr>
        <p:spPr>
          <a:xfrm>
            <a:off x="9932757" y="1052302"/>
            <a:ext cx="1817808" cy="338554"/>
          </a:xfrm>
          <a:prstGeom prst="rect">
            <a:avLst/>
          </a:prstGeom>
          <a:noFill/>
        </p:spPr>
        <p:txBody>
          <a:bodyPr wrap="square" rtlCol="0">
            <a:spAutoFit/>
          </a:bodyPr>
          <a:lstStyle/>
          <a:p>
            <a:r>
              <a:rPr kumimoji="1" lang="ja-JP" altLang="en-US" sz="1600" b="1" dirty="0"/>
              <a:t>本破断発生ﾀｲﾐﾝｸﾞ</a:t>
            </a:r>
          </a:p>
        </p:txBody>
      </p:sp>
      <p:cxnSp>
        <p:nvCxnSpPr>
          <p:cNvPr id="23" name="直線矢印コネクタ 22">
            <a:extLst>
              <a:ext uri="{FF2B5EF4-FFF2-40B4-BE49-F238E27FC236}">
                <a16:creationId xmlns:a16="http://schemas.microsoft.com/office/drawing/2014/main" id="{756078E1-BC61-5978-AE2C-E3B39E2F529C}"/>
              </a:ext>
            </a:extLst>
          </p:cNvPr>
          <p:cNvCxnSpPr>
            <a:cxnSpLocks/>
          </p:cNvCxnSpPr>
          <p:nvPr/>
        </p:nvCxnSpPr>
        <p:spPr>
          <a:xfrm>
            <a:off x="7893269" y="4275946"/>
            <a:ext cx="0" cy="74623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テキスト ボックス 24">
            <a:extLst>
              <a:ext uri="{FF2B5EF4-FFF2-40B4-BE49-F238E27FC236}">
                <a16:creationId xmlns:a16="http://schemas.microsoft.com/office/drawing/2014/main" id="{4A457236-7554-449D-3933-5C2FCFAF5F2D}"/>
              </a:ext>
            </a:extLst>
          </p:cNvPr>
          <p:cNvSpPr txBox="1"/>
          <p:nvPr/>
        </p:nvSpPr>
        <p:spPr>
          <a:xfrm>
            <a:off x="5392908" y="4072126"/>
            <a:ext cx="2049036" cy="584775"/>
          </a:xfrm>
          <a:prstGeom prst="rect">
            <a:avLst/>
          </a:prstGeom>
          <a:noFill/>
        </p:spPr>
        <p:txBody>
          <a:bodyPr wrap="square" rtlCol="0">
            <a:spAutoFit/>
          </a:bodyPr>
          <a:lstStyle/>
          <a:p>
            <a:r>
              <a:rPr kumimoji="1" lang="ja-JP" altLang="en-US" sz="1600" b="1" dirty="0"/>
              <a:t>微細破断発生ﾀｲﾐﾝｸﾞ</a:t>
            </a:r>
            <a:endParaRPr kumimoji="1" lang="en-US" altLang="ja-JP" sz="1600" b="1" dirty="0"/>
          </a:p>
          <a:p>
            <a:r>
              <a:rPr kumimoji="1" lang="ja-JP" altLang="en-US" sz="1600" b="1" dirty="0"/>
              <a:t>本破断の</a:t>
            </a:r>
            <a:r>
              <a:rPr kumimoji="1" lang="en-US" altLang="ja-JP" sz="1600" b="1" dirty="0"/>
              <a:t>1/300</a:t>
            </a:r>
            <a:r>
              <a:rPr kumimoji="1" lang="ja-JP" altLang="en-US" sz="1600" b="1" dirty="0"/>
              <a:t>振幅</a:t>
            </a:r>
          </a:p>
        </p:txBody>
      </p:sp>
      <p:cxnSp>
        <p:nvCxnSpPr>
          <p:cNvPr id="26" name="直線矢印コネクタ 25">
            <a:extLst>
              <a:ext uri="{FF2B5EF4-FFF2-40B4-BE49-F238E27FC236}">
                <a16:creationId xmlns:a16="http://schemas.microsoft.com/office/drawing/2014/main" id="{373891AA-B01A-20CE-6680-53188D60151C}"/>
              </a:ext>
            </a:extLst>
          </p:cNvPr>
          <p:cNvCxnSpPr>
            <a:cxnSpLocks/>
          </p:cNvCxnSpPr>
          <p:nvPr/>
        </p:nvCxnSpPr>
        <p:spPr>
          <a:xfrm>
            <a:off x="5577472" y="4614500"/>
            <a:ext cx="0" cy="86285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0" name="直線矢印コネクタ 29">
            <a:extLst>
              <a:ext uri="{FF2B5EF4-FFF2-40B4-BE49-F238E27FC236}">
                <a16:creationId xmlns:a16="http://schemas.microsoft.com/office/drawing/2014/main" id="{63C30BDD-03F7-F31E-C9C1-20B48242B132}"/>
              </a:ext>
            </a:extLst>
          </p:cNvPr>
          <p:cNvCxnSpPr/>
          <p:nvPr/>
        </p:nvCxnSpPr>
        <p:spPr>
          <a:xfrm>
            <a:off x="10042635" y="4766954"/>
            <a:ext cx="536028" cy="0"/>
          </a:xfrm>
          <a:prstGeom prst="straightConnector1">
            <a:avLst/>
          </a:prstGeom>
          <a:ln w="31750">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1" name="直線矢印コネクタ 30">
            <a:extLst>
              <a:ext uri="{FF2B5EF4-FFF2-40B4-BE49-F238E27FC236}">
                <a16:creationId xmlns:a16="http://schemas.microsoft.com/office/drawing/2014/main" id="{EF6A1970-CE64-A3CD-9C4C-5C13E1F7C965}"/>
              </a:ext>
            </a:extLst>
          </p:cNvPr>
          <p:cNvCxnSpPr>
            <a:cxnSpLocks/>
          </p:cNvCxnSpPr>
          <p:nvPr/>
        </p:nvCxnSpPr>
        <p:spPr>
          <a:xfrm>
            <a:off x="7893269" y="4644980"/>
            <a:ext cx="2149366" cy="7990"/>
          </a:xfrm>
          <a:prstGeom prst="straightConnector1">
            <a:avLst/>
          </a:prstGeom>
          <a:ln w="31750">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 name="直線矢印コネクタ 32">
            <a:extLst>
              <a:ext uri="{FF2B5EF4-FFF2-40B4-BE49-F238E27FC236}">
                <a16:creationId xmlns:a16="http://schemas.microsoft.com/office/drawing/2014/main" id="{8687B7D4-0ECA-BE29-6C93-0B061B942EC4}"/>
              </a:ext>
            </a:extLst>
          </p:cNvPr>
          <p:cNvCxnSpPr>
            <a:cxnSpLocks/>
          </p:cNvCxnSpPr>
          <p:nvPr/>
        </p:nvCxnSpPr>
        <p:spPr>
          <a:xfrm>
            <a:off x="5503445" y="5008308"/>
            <a:ext cx="4539190" cy="0"/>
          </a:xfrm>
          <a:prstGeom prst="straightConnector1">
            <a:avLst/>
          </a:prstGeom>
          <a:ln w="31750">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36" name="テキスト ボックス 35">
            <a:extLst>
              <a:ext uri="{FF2B5EF4-FFF2-40B4-BE49-F238E27FC236}">
                <a16:creationId xmlns:a16="http://schemas.microsoft.com/office/drawing/2014/main" id="{572EE308-B111-E12D-2E32-479797C1604D}"/>
              </a:ext>
            </a:extLst>
          </p:cNvPr>
          <p:cNvSpPr txBox="1"/>
          <p:nvPr/>
        </p:nvSpPr>
        <p:spPr>
          <a:xfrm>
            <a:off x="10543103" y="4356558"/>
            <a:ext cx="1648897" cy="830997"/>
          </a:xfrm>
          <a:prstGeom prst="rect">
            <a:avLst/>
          </a:prstGeom>
          <a:noFill/>
        </p:spPr>
        <p:txBody>
          <a:bodyPr wrap="square" rtlCol="0">
            <a:spAutoFit/>
          </a:bodyPr>
          <a:lstStyle/>
          <a:p>
            <a:r>
              <a:rPr kumimoji="1" lang="ja-JP" altLang="en-US" sz="1600" b="1" dirty="0">
                <a:solidFill>
                  <a:srgbClr val="FF0000"/>
                </a:solidFill>
              </a:rPr>
              <a:t>本破断の区間を</a:t>
            </a:r>
            <a:endParaRPr kumimoji="1" lang="en-US" altLang="ja-JP" sz="1600" b="1" dirty="0">
              <a:solidFill>
                <a:srgbClr val="FF0000"/>
              </a:solidFill>
            </a:endParaRPr>
          </a:p>
          <a:p>
            <a:r>
              <a:rPr kumimoji="1" lang="en-US" altLang="ja-JP" sz="1600" b="1" dirty="0">
                <a:solidFill>
                  <a:srgbClr val="FF0000"/>
                </a:solidFill>
              </a:rPr>
              <a:t>20</a:t>
            </a:r>
            <a:r>
              <a:rPr kumimoji="1" lang="ja-JP" altLang="en-US" sz="1600" b="1" dirty="0">
                <a:solidFill>
                  <a:srgbClr val="FF0000"/>
                </a:solidFill>
              </a:rPr>
              <a:t>秒と仮定</a:t>
            </a:r>
            <a:endParaRPr kumimoji="1" lang="en-US" altLang="ja-JP" sz="1600" b="1" dirty="0">
              <a:solidFill>
                <a:srgbClr val="FF0000"/>
              </a:solidFill>
            </a:endParaRPr>
          </a:p>
          <a:p>
            <a:r>
              <a:rPr kumimoji="1" lang="ja-JP" altLang="en-US" sz="1600" b="1" dirty="0">
                <a:solidFill>
                  <a:srgbClr val="FF0000"/>
                </a:solidFill>
              </a:rPr>
              <a:t>実測値＝</a:t>
            </a:r>
            <a:r>
              <a:rPr kumimoji="1" lang="en-US" altLang="ja-JP" sz="1600" b="1" dirty="0">
                <a:solidFill>
                  <a:srgbClr val="FF0000"/>
                </a:solidFill>
              </a:rPr>
              <a:t>0.03</a:t>
            </a:r>
            <a:r>
              <a:rPr kumimoji="1" lang="ja-JP" altLang="en-US" sz="1600" b="1" dirty="0">
                <a:solidFill>
                  <a:srgbClr val="FF0000"/>
                </a:solidFill>
              </a:rPr>
              <a:t>秒</a:t>
            </a:r>
          </a:p>
        </p:txBody>
      </p:sp>
      <p:sp>
        <p:nvSpPr>
          <p:cNvPr id="38" name="テキスト ボックス 37">
            <a:extLst>
              <a:ext uri="{FF2B5EF4-FFF2-40B4-BE49-F238E27FC236}">
                <a16:creationId xmlns:a16="http://schemas.microsoft.com/office/drawing/2014/main" id="{C84A02F8-C589-8097-645D-DD2F2167D1CD}"/>
              </a:ext>
            </a:extLst>
          </p:cNvPr>
          <p:cNvSpPr txBox="1"/>
          <p:nvPr/>
        </p:nvSpPr>
        <p:spPr>
          <a:xfrm>
            <a:off x="7832688" y="4275946"/>
            <a:ext cx="931790" cy="338554"/>
          </a:xfrm>
          <a:prstGeom prst="rect">
            <a:avLst/>
          </a:prstGeom>
          <a:noFill/>
        </p:spPr>
        <p:txBody>
          <a:bodyPr wrap="square" rtlCol="0">
            <a:spAutoFit/>
          </a:bodyPr>
          <a:lstStyle/>
          <a:p>
            <a:r>
              <a:rPr kumimoji="1" lang="en-US" altLang="ja-JP" sz="1600" b="1" dirty="0">
                <a:solidFill>
                  <a:srgbClr val="FF0000"/>
                </a:solidFill>
              </a:rPr>
              <a:t>56</a:t>
            </a:r>
            <a:r>
              <a:rPr kumimoji="1" lang="ja-JP" altLang="en-US" sz="1600" b="1" dirty="0">
                <a:solidFill>
                  <a:srgbClr val="FF0000"/>
                </a:solidFill>
              </a:rPr>
              <a:t>秒前</a:t>
            </a:r>
          </a:p>
        </p:txBody>
      </p:sp>
      <p:sp>
        <p:nvSpPr>
          <p:cNvPr id="40" name="テキスト ボックス 39">
            <a:extLst>
              <a:ext uri="{FF2B5EF4-FFF2-40B4-BE49-F238E27FC236}">
                <a16:creationId xmlns:a16="http://schemas.microsoft.com/office/drawing/2014/main" id="{EA2F9587-EDEA-9926-69C6-B5A152381E4F}"/>
              </a:ext>
            </a:extLst>
          </p:cNvPr>
          <p:cNvSpPr txBox="1"/>
          <p:nvPr/>
        </p:nvSpPr>
        <p:spPr>
          <a:xfrm>
            <a:off x="5552571" y="4681173"/>
            <a:ext cx="1152510" cy="338554"/>
          </a:xfrm>
          <a:prstGeom prst="rect">
            <a:avLst/>
          </a:prstGeom>
          <a:noFill/>
        </p:spPr>
        <p:txBody>
          <a:bodyPr wrap="square" rtlCol="0">
            <a:spAutoFit/>
          </a:bodyPr>
          <a:lstStyle/>
          <a:p>
            <a:r>
              <a:rPr kumimoji="1" lang="en-US" altLang="ja-JP" sz="1600" b="1" dirty="0">
                <a:solidFill>
                  <a:srgbClr val="FF0000"/>
                </a:solidFill>
              </a:rPr>
              <a:t>106</a:t>
            </a:r>
            <a:r>
              <a:rPr kumimoji="1" lang="ja-JP" altLang="en-US" sz="1600" b="1" dirty="0">
                <a:solidFill>
                  <a:srgbClr val="FF0000"/>
                </a:solidFill>
              </a:rPr>
              <a:t>秒前</a:t>
            </a:r>
          </a:p>
        </p:txBody>
      </p:sp>
      <p:sp>
        <p:nvSpPr>
          <p:cNvPr id="42" name="テキスト ボックス 41">
            <a:extLst>
              <a:ext uri="{FF2B5EF4-FFF2-40B4-BE49-F238E27FC236}">
                <a16:creationId xmlns:a16="http://schemas.microsoft.com/office/drawing/2014/main" id="{A26F8138-C16C-CCBA-7D47-4095EC93D2C3}"/>
              </a:ext>
            </a:extLst>
          </p:cNvPr>
          <p:cNvSpPr txBox="1"/>
          <p:nvPr/>
        </p:nvSpPr>
        <p:spPr>
          <a:xfrm>
            <a:off x="16383" y="2659992"/>
            <a:ext cx="5136091" cy="2800767"/>
          </a:xfrm>
          <a:prstGeom prst="rect">
            <a:avLst/>
          </a:prstGeom>
          <a:noFill/>
        </p:spPr>
        <p:txBody>
          <a:bodyPr wrap="square" rtlCol="0">
            <a:spAutoFit/>
          </a:bodyPr>
          <a:lstStyle/>
          <a:p>
            <a:r>
              <a:rPr kumimoji="1" lang="ja-JP" altLang="en-US" sz="1600" b="1" dirty="0"/>
              <a:t>極めて大雑把な推測である。</a:t>
            </a:r>
            <a:endParaRPr kumimoji="1" lang="en-US" altLang="ja-JP" sz="1600" b="1" dirty="0"/>
          </a:p>
          <a:p>
            <a:r>
              <a:rPr kumimoji="1" lang="ja-JP" altLang="en-US" sz="1600" b="1" dirty="0"/>
              <a:t>図は煎餅を割った時の音信号（振動）のﾃﾞｰﾀである。</a:t>
            </a:r>
            <a:br>
              <a:rPr kumimoji="1" lang="en-US" altLang="ja-JP" sz="1600" b="1" dirty="0"/>
            </a:br>
            <a:r>
              <a:rPr kumimoji="1" lang="ja-JP" altLang="en-US" sz="1600" b="1" dirty="0"/>
              <a:t>「割れた時のﾀｲﾐﾝｸﾞの前に微細な破断がある」、との</a:t>
            </a:r>
            <a:br>
              <a:rPr kumimoji="1" lang="en-US" altLang="ja-JP" sz="1600" b="1" dirty="0"/>
            </a:br>
            <a:r>
              <a:rPr kumimoji="1" lang="ja-JP" altLang="en-US" sz="1600" b="1" dirty="0"/>
              <a:t>推定に基づく実測結果である。</a:t>
            </a:r>
            <a:endParaRPr kumimoji="1" lang="en-US" altLang="ja-JP" sz="1600" b="1" dirty="0"/>
          </a:p>
          <a:p>
            <a:r>
              <a:rPr kumimoji="1" lang="ja-JP" altLang="en-US" sz="1600" b="1" dirty="0"/>
              <a:t>煎餅と地震では実態は異なるが、</a:t>
            </a:r>
            <a:br>
              <a:rPr kumimoji="1" lang="en-US" altLang="ja-JP" sz="1600" b="1" dirty="0"/>
            </a:br>
            <a:r>
              <a:rPr kumimoji="1" lang="ja-JP" altLang="en-US" sz="1600" b="1" dirty="0"/>
              <a:t>破断現象としては同じであることから、</a:t>
            </a:r>
            <a:endParaRPr kumimoji="1" lang="en-US" altLang="ja-JP" sz="1600" b="1" dirty="0"/>
          </a:p>
          <a:p>
            <a:r>
              <a:rPr kumimoji="1" lang="ja-JP" altLang="en-US" sz="1600" b="1" dirty="0"/>
              <a:t>本破断直前の微細破断の存在の可能性に期待して、</a:t>
            </a:r>
            <a:br>
              <a:rPr kumimoji="1" lang="en-US" altLang="ja-JP" sz="1600" b="1" dirty="0"/>
            </a:br>
            <a:r>
              <a:rPr kumimoji="1" lang="ja-JP" altLang="en-US" sz="1600" b="1" dirty="0"/>
              <a:t>本破断のどのくらい前に微細破断が始まるか？の</a:t>
            </a:r>
            <a:br>
              <a:rPr kumimoji="1" lang="en-US" altLang="ja-JP" sz="1600" b="1" dirty="0"/>
            </a:br>
            <a:r>
              <a:rPr kumimoji="1" lang="ja-JP" altLang="en-US" sz="1600" b="1" dirty="0"/>
              <a:t>初期の初期、第一段階での実験結果である。</a:t>
            </a:r>
            <a:endParaRPr kumimoji="1" lang="en-US" altLang="ja-JP" sz="1600" b="1" dirty="0"/>
          </a:p>
          <a:p>
            <a:r>
              <a:rPr kumimoji="1" lang="ja-JP" altLang="en-US" sz="1600" b="1" dirty="0"/>
              <a:t>私の手を放れて本格的な検証が始まることを期待する。</a:t>
            </a:r>
            <a:endParaRPr kumimoji="1" lang="en-US" altLang="ja-JP" sz="1600" b="1" dirty="0"/>
          </a:p>
          <a:p>
            <a:r>
              <a:rPr kumimoji="1" lang="ja-JP" altLang="en-US" sz="1600" b="1" dirty="0"/>
              <a:t>（角元純一　徳島市在住　</a:t>
            </a:r>
            <a:r>
              <a:rPr kumimoji="1" lang="en-US" altLang="ja-JP" sz="1600" b="1" dirty="0"/>
              <a:t>82</a:t>
            </a:r>
            <a:r>
              <a:rPr kumimoji="1" lang="ja-JP" altLang="en-US" sz="1600" b="1" dirty="0"/>
              <a:t>歳）</a:t>
            </a:r>
          </a:p>
        </p:txBody>
      </p:sp>
      <p:sp>
        <p:nvSpPr>
          <p:cNvPr id="44" name="テキスト ボックス 43">
            <a:extLst>
              <a:ext uri="{FF2B5EF4-FFF2-40B4-BE49-F238E27FC236}">
                <a16:creationId xmlns:a16="http://schemas.microsoft.com/office/drawing/2014/main" id="{97B4D397-2896-38B2-1C37-D7F1BE0D3F63}"/>
              </a:ext>
            </a:extLst>
          </p:cNvPr>
          <p:cNvSpPr txBox="1"/>
          <p:nvPr/>
        </p:nvSpPr>
        <p:spPr>
          <a:xfrm>
            <a:off x="5809261" y="2033684"/>
            <a:ext cx="3936982" cy="1077218"/>
          </a:xfrm>
          <a:prstGeom prst="rect">
            <a:avLst/>
          </a:prstGeom>
          <a:noFill/>
        </p:spPr>
        <p:txBody>
          <a:bodyPr wrap="square" rtlCol="0">
            <a:spAutoFit/>
          </a:bodyPr>
          <a:lstStyle/>
          <a:p>
            <a:r>
              <a:rPr kumimoji="1" lang="ja-JP" altLang="en-US" sz="1600" b="1" dirty="0">
                <a:solidFill>
                  <a:srgbClr val="FF0000"/>
                </a:solidFill>
              </a:rPr>
              <a:t>本破断の区間を</a:t>
            </a:r>
            <a:r>
              <a:rPr kumimoji="1" lang="en-US" altLang="ja-JP" sz="1600" b="1" dirty="0">
                <a:solidFill>
                  <a:srgbClr val="FF0000"/>
                </a:solidFill>
              </a:rPr>
              <a:t>20</a:t>
            </a:r>
            <a:r>
              <a:rPr kumimoji="1" lang="ja-JP" altLang="en-US" sz="1600" b="1" dirty="0">
                <a:solidFill>
                  <a:srgbClr val="FF0000"/>
                </a:solidFill>
              </a:rPr>
              <a:t>秒と仮定して</a:t>
            </a:r>
            <a:br>
              <a:rPr kumimoji="1" lang="en-US" altLang="ja-JP" sz="1600" b="1" dirty="0">
                <a:solidFill>
                  <a:srgbClr val="FF0000"/>
                </a:solidFill>
              </a:rPr>
            </a:br>
            <a:r>
              <a:rPr kumimoji="1" lang="ja-JP" altLang="en-US" sz="1600" b="1" dirty="0">
                <a:solidFill>
                  <a:srgbClr val="FF0000"/>
                </a:solidFill>
              </a:rPr>
              <a:t>微細破断のﾀｲﾐﾝｸﾞ算定の基準にしたもの。</a:t>
            </a:r>
            <a:endParaRPr kumimoji="1" lang="en-US" altLang="ja-JP" sz="1600" b="1" dirty="0">
              <a:solidFill>
                <a:srgbClr val="FF0000"/>
              </a:solidFill>
            </a:endParaRPr>
          </a:p>
          <a:p>
            <a:r>
              <a:rPr kumimoji="1" lang="ja-JP" altLang="en-US" sz="1600" b="1" dirty="0">
                <a:solidFill>
                  <a:srgbClr val="FF0000"/>
                </a:solidFill>
              </a:rPr>
              <a:t>極めて大雑把な見積もりではあるが、</a:t>
            </a:r>
            <a:br>
              <a:rPr kumimoji="1" lang="en-US" altLang="ja-JP" sz="1600" b="1" dirty="0">
                <a:solidFill>
                  <a:srgbClr val="FF0000"/>
                </a:solidFill>
              </a:rPr>
            </a:br>
            <a:r>
              <a:rPr kumimoji="1" lang="ja-JP" altLang="en-US" sz="1600" b="1" dirty="0">
                <a:solidFill>
                  <a:srgbClr val="FF0000"/>
                </a:solidFill>
              </a:rPr>
              <a:t>当たらずとも遠からずの可能性はある。</a:t>
            </a:r>
          </a:p>
        </p:txBody>
      </p:sp>
      <p:cxnSp>
        <p:nvCxnSpPr>
          <p:cNvPr id="46" name="直線矢印コネクタ 45">
            <a:extLst>
              <a:ext uri="{FF2B5EF4-FFF2-40B4-BE49-F238E27FC236}">
                <a16:creationId xmlns:a16="http://schemas.microsoft.com/office/drawing/2014/main" id="{3C7A50B5-FC74-B1A2-7C09-D6FA55433F35}"/>
              </a:ext>
            </a:extLst>
          </p:cNvPr>
          <p:cNvCxnSpPr>
            <a:cxnSpLocks/>
          </p:cNvCxnSpPr>
          <p:nvPr/>
        </p:nvCxnSpPr>
        <p:spPr>
          <a:xfrm flipH="1">
            <a:off x="6466597" y="3065099"/>
            <a:ext cx="403459" cy="93135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8" name="直線矢印コネクタ 47">
            <a:extLst>
              <a:ext uri="{FF2B5EF4-FFF2-40B4-BE49-F238E27FC236}">
                <a16:creationId xmlns:a16="http://schemas.microsoft.com/office/drawing/2014/main" id="{3DA56787-76A5-5A0B-A349-91B5F141CBF7}"/>
              </a:ext>
            </a:extLst>
          </p:cNvPr>
          <p:cNvCxnSpPr>
            <a:cxnSpLocks/>
          </p:cNvCxnSpPr>
          <p:nvPr/>
        </p:nvCxnSpPr>
        <p:spPr>
          <a:xfrm>
            <a:off x="6870056" y="3052370"/>
            <a:ext cx="1236364" cy="69169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2" name="テキスト ボックス 51">
            <a:extLst>
              <a:ext uri="{FF2B5EF4-FFF2-40B4-BE49-F238E27FC236}">
                <a16:creationId xmlns:a16="http://schemas.microsoft.com/office/drawing/2014/main" id="{5141E51B-CF37-C629-8DD9-EC0E8208BFCF}"/>
              </a:ext>
            </a:extLst>
          </p:cNvPr>
          <p:cNvSpPr txBox="1"/>
          <p:nvPr/>
        </p:nvSpPr>
        <p:spPr>
          <a:xfrm>
            <a:off x="16384" y="6021626"/>
            <a:ext cx="11734182" cy="830997"/>
          </a:xfrm>
          <a:prstGeom prst="rect">
            <a:avLst/>
          </a:prstGeom>
          <a:noFill/>
        </p:spPr>
        <p:txBody>
          <a:bodyPr wrap="square" rtlCol="0">
            <a:spAutoFit/>
          </a:bodyPr>
          <a:lstStyle/>
          <a:p>
            <a:r>
              <a:rPr kumimoji="1" lang="ja-JP" altLang="en-US" sz="1600" b="1" dirty="0">
                <a:solidFill>
                  <a:srgbClr val="FF0000"/>
                </a:solidFill>
              </a:rPr>
              <a:t>この実測は今回の熊本地震をきっかけに、</a:t>
            </a:r>
            <a:endParaRPr kumimoji="1" lang="en-US" altLang="ja-JP" sz="1600" b="1" dirty="0">
              <a:solidFill>
                <a:srgbClr val="FF0000"/>
              </a:solidFill>
            </a:endParaRPr>
          </a:p>
          <a:p>
            <a:r>
              <a:rPr kumimoji="1" lang="ja-JP" altLang="en-US" sz="1600" b="1" dirty="0">
                <a:solidFill>
                  <a:srgbClr val="FF0000"/>
                </a:solidFill>
              </a:rPr>
              <a:t>「本振の前に微細破断がある」との前提で</a:t>
            </a:r>
            <a:r>
              <a:rPr kumimoji="1" lang="en-US" altLang="ja-JP" sz="1600" b="1" dirty="0">
                <a:solidFill>
                  <a:srgbClr val="FF0000"/>
                </a:solidFill>
              </a:rPr>
              <a:t>3</a:t>
            </a:r>
            <a:r>
              <a:rPr kumimoji="1" lang="ja-JP" altLang="en-US" sz="1600" b="1" dirty="0">
                <a:solidFill>
                  <a:srgbClr val="FF0000"/>
                </a:solidFill>
              </a:rPr>
              <a:t>時間ほどで済ませた極めて簡素な実験結果である。</a:t>
            </a:r>
            <a:br>
              <a:rPr kumimoji="1" lang="en-US" altLang="ja-JP" sz="1600" b="1" dirty="0">
                <a:solidFill>
                  <a:srgbClr val="FF0000"/>
                </a:solidFill>
              </a:rPr>
            </a:br>
            <a:r>
              <a:rPr kumimoji="1" lang="ja-JP" altLang="en-US" sz="1600" b="1" dirty="0">
                <a:solidFill>
                  <a:srgbClr val="FF0000"/>
                </a:solidFill>
              </a:rPr>
              <a:t>専門家による高度な手法や信号処理を作用させることで実用性のある結果が得られる可能性がある、との考えでの提唱である。</a:t>
            </a:r>
          </a:p>
        </p:txBody>
      </p:sp>
      <p:sp>
        <p:nvSpPr>
          <p:cNvPr id="54" name="テキスト ボックス 53">
            <a:extLst>
              <a:ext uri="{FF2B5EF4-FFF2-40B4-BE49-F238E27FC236}">
                <a16:creationId xmlns:a16="http://schemas.microsoft.com/office/drawing/2014/main" id="{0D70E93D-BFCC-22AD-2994-A04A6B247E08}"/>
              </a:ext>
            </a:extLst>
          </p:cNvPr>
          <p:cNvSpPr txBox="1"/>
          <p:nvPr/>
        </p:nvSpPr>
        <p:spPr>
          <a:xfrm>
            <a:off x="7832688" y="4669754"/>
            <a:ext cx="1678756" cy="338554"/>
          </a:xfrm>
          <a:prstGeom prst="rect">
            <a:avLst/>
          </a:prstGeom>
          <a:noFill/>
        </p:spPr>
        <p:txBody>
          <a:bodyPr wrap="square" rtlCol="0">
            <a:spAutoFit/>
          </a:bodyPr>
          <a:lstStyle/>
          <a:p>
            <a:r>
              <a:rPr kumimoji="1" lang="ja-JP" altLang="en-US" sz="1600" b="1" dirty="0">
                <a:solidFill>
                  <a:srgbClr val="FF0000"/>
                </a:solidFill>
              </a:rPr>
              <a:t>実測値</a:t>
            </a:r>
            <a:r>
              <a:rPr kumimoji="1" lang="en-US" altLang="ja-JP" sz="1600" b="1" dirty="0">
                <a:solidFill>
                  <a:srgbClr val="FF0000"/>
                </a:solidFill>
              </a:rPr>
              <a:t>=0.1</a:t>
            </a:r>
            <a:r>
              <a:rPr kumimoji="1" lang="ja-JP" altLang="en-US" sz="1600" b="1" dirty="0">
                <a:solidFill>
                  <a:srgbClr val="FF0000"/>
                </a:solidFill>
              </a:rPr>
              <a:t>秒</a:t>
            </a:r>
          </a:p>
        </p:txBody>
      </p:sp>
      <p:sp>
        <p:nvSpPr>
          <p:cNvPr id="56" name="テキスト ボックス 55">
            <a:extLst>
              <a:ext uri="{FF2B5EF4-FFF2-40B4-BE49-F238E27FC236}">
                <a16:creationId xmlns:a16="http://schemas.microsoft.com/office/drawing/2014/main" id="{23432811-7EB9-62C6-E5C0-E2804C59D26B}"/>
              </a:ext>
            </a:extLst>
          </p:cNvPr>
          <p:cNvSpPr txBox="1"/>
          <p:nvPr/>
        </p:nvSpPr>
        <p:spPr>
          <a:xfrm>
            <a:off x="5503445" y="5081846"/>
            <a:ext cx="1678756" cy="338554"/>
          </a:xfrm>
          <a:prstGeom prst="rect">
            <a:avLst/>
          </a:prstGeom>
          <a:noFill/>
        </p:spPr>
        <p:txBody>
          <a:bodyPr wrap="square" rtlCol="0">
            <a:spAutoFit/>
          </a:bodyPr>
          <a:lstStyle/>
          <a:p>
            <a:r>
              <a:rPr kumimoji="1" lang="ja-JP" altLang="en-US" sz="1600" b="1" dirty="0">
                <a:solidFill>
                  <a:srgbClr val="FF0000"/>
                </a:solidFill>
              </a:rPr>
              <a:t>実測値</a:t>
            </a:r>
            <a:r>
              <a:rPr kumimoji="1" lang="en-US" altLang="ja-JP" sz="1600" b="1" dirty="0">
                <a:solidFill>
                  <a:srgbClr val="FF0000"/>
                </a:solidFill>
              </a:rPr>
              <a:t>=0.1</a:t>
            </a:r>
            <a:r>
              <a:rPr kumimoji="1" lang="ja-JP" altLang="en-US" sz="1600" b="1" dirty="0">
                <a:solidFill>
                  <a:srgbClr val="FF0000"/>
                </a:solidFill>
              </a:rPr>
              <a:t>９秒</a:t>
            </a:r>
          </a:p>
        </p:txBody>
      </p:sp>
      <p:sp>
        <p:nvSpPr>
          <p:cNvPr id="58" name="テキスト ボックス 57">
            <a:extLst>
              <a:ext uri="{FF2B5EF4-FFF2-40B4-BE49-F238E27FC236}">
                <a16:creationId xmlns:a16="http://schemas.microsoft.com/office/drawing/2014/main" id="{A291B369-17F6-45A3-45E2-6A88EE656CA6}"/>
              </a:ext>
            </a:extLst>
          </p:cNvPr>
          <p:cNvSpPr txBox="1"/>
          <p:nvPr/>
        </p:nvSpPr>
        <p:spPr>
          <a:xfrm>
            <a:off x="120731" y="781176"/>
            <a:ext cx="4873468" cy="1261884"/>
          </a:xfrm>
          <a:prstGeom prst="rect">
            <a:avLst/>
          </a:prstGeom>
          <a:noFill/>
        </p:spPr>
        <p:txBody>
          <a:bodyPr wrap="square" rtlCol="0">
            <a:spAutoFit/>
          </a:bodyPr>
          <a:lstStyle/>
          <a:p>
            <a:r>
              <a:rPr kumimoji="1" lang="ja-JP" altLang="en-US" sz="2000" b="1" dirty="0">
                <a:solidFill>
                  <a:srgbClr val="0070C0"/>
                </a:solidFill>
              </a:rPr>
              <a:t>本実測は初期微動継続時間ではなく、</a:t>
            </a:r>
            <a:br>
              <a:rPr kumimoji="1" lang="en-US" altLang="ja-JP" sz="2000" b="1" dirty="0">
                <a:solidFill>
                  <a:srgbClr val="0070C0"/>
                </a:solidFill>
              </a:rPr>
            </a:br>
            <a:r>
              <a:rPr kumimoji="1" lang="ja-JP" altLang="en-US" sz="2000" b="1" dirty="0">
                <a:solidFill>
                  <a:srgbClr val="0070C0"/>
                </a:solidFill>
              </a:rPr>
              <a:t>本破断の直前の微細破断に関する。</a:t>
            </a:r>
            <a:br>
              <a:rPr kumimoji="1" lang="en-US" altLang="ja-JP" sz="2000" b="1" dirty="0">
                <a:solidFill>
                  <a:srgbClr val="0070C0"/>
                </a:solidFill>
              </a:rPr>
            </a:br>
            <a:r>
              <a:rPr kumimoji="1" lang="ja-JP" altLang="en-US" sz="2000" b="1" dirty="0">
                <a:solidFill>
                  <a:srgbClr val="0070C0"/>
                </a:solidFill>
              </a:rPr>
              <a:t>直下型地震の直前警報手法の提唱である。</a:t>
            </a:r>
            <a:endParaRPr lang="en-US" altLang="ja-JP" sz="2000" b="1" dirty="0">
              <a:solidFill>
                <a:srgbClr val="0070C0"/>
              </a:solidFill>
            </a:endParaRPr>
          </a:p>
          <a:p>
            <a:r>
              <a:rPr kumimoji="1" lang="en-US" altLang="ja-JP" sz="1600" b="1" dirty="0">
                <a:solidFill>
                  <a:srgbClr val="0070C0"/>
                </a:solidFill>
              </a:rPr>
              <a:t>J-soundscience.com</a:t>
            </a:r>
            <a:r>
              <a:rPr kumimoji="1" lang="ja-JP" altLang="en-US" sz="1600" b="1" dirty="0">
                <a:solidFill>
                  <a:srgbClr val="0070C0"/>
                </a:solidFill>
              </a:rPr>
              <a:t>に掲載</a:t>
            </a:r>
            <a:endParaRPr kumimoji="1" lang="en-US" altLang="ja-JP" sz="1600" b="1" dirty="0">
              <a:solidFill>
                <a:srgbClr val="0070C0"/>
              </a:solidFill>
            </a:endParaRPr>
          </a:p>
        </p:txBody>
      </p:sp>
    </p:spTree>
    <p:extLst>
      <p:ext uri="{BB962C8B-B14F-4D97-AF65-F5344CB8AC3E}">
        <p14:creationId xmlns:p14="http://schemas.microsoft.com/office/powerpoint/2010/main" val="340545339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74</TotalTime>
  <Words>332</Words>
  <Application>Microsoft Office PowerPoint</Application>
  <PresentationFormat>ワイド画面</PresentationFormat>
  <Paragraphs>28</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游ゴシック</vt:lpstr>
      <vt:lpstr>游ゴシック Light</vt:lpstr>
      <vt:lpstr>Arial</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純一 角元</dc:creator>
  <cp:lastModifiedBy>純一 角元</cp:lastModifiedBy>
  <cp:revision>7</cp:revision>
  <dcterms:created xsi:type="dcterms:W3CDTF">2026-07-30T01:01:08Z</dcterms:created>
  <dcterms:modified xsi:type="dcterms:W3CDTF">2026-07-30T04:31:09Z</dcterms:modified>
</cp:coreProperties>
</file>